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smtClean="0"/>
              <a:t>الدبلوم المهنى </a:t>
            </a:r>
            <a:br>
              <a:rPr lang="ar-EG" dirty="0" smtClean="0"/>
            </a:br>
            <a:r>
              <a:rPr lang="ar-EG" dirty="0" smtClean="0"/>
              <a:t>شعبة اضطرابات تواصل</a:t>
            </a:r>
            <a:br>
              <a:rPr lang="ar-EG" dirty="0" smtClean="0"/>
            </a:br>
            <a:r>
              <a:rPr lang="ar-EG" dirty="0" smtClean="0"/>
              <a:t>مادة قاعة بحث</a:t>
            </a:r>
            <a:endParaRPr lang="ar-EG" dirty="0"/>
          </a:p>
        </p:txBody>
      </p:sp>
      <p:sp>
        <p:nvSpPr>
          <p:cNvPr id="3" name="Subtitle 2"/>
          <p:cNvSpPr>
            <a:spLocks noGrp="1"/>
          </p:cNvSpPr>
          <p:nvPr>
            <p:ph type="subTitle" idx="1"/>
          </p:nvPr>
        </p:nvSpPr>
        <p:spPr/>
        <p:txBody>
          <a:bodyPr>
            <a:normAutofit lnSpcReduction="10000"/>
          </a:bodyPr>
          <a:lstStyle/>
          <a:p>
            <a:r>
              <a:rPr lang="ar-EG" dirty="0" smtClean="0"/>
              <a:t>المحاضرة الثالثة من اسبوع الاجازة الحالى </a:t>
            </a:r>
          </a:p>
          <a:p>
            <a:r>
              <a:rPr lang="ar-EG" dirty="0" smtClean="0"/>
              <a:t> عنوان المحاضرة «العينات»</a:t>
            </a:r>
          </a:p>
          <a:p>
            <a:endParaRPr lang="ar-EG" dirty="0" smtClean="0"/>
          </a:p>
          <a:p>
            <a:r>
              <a:rPr lang="ar-EG" dirty="0" smtClean="0"/>
              <a:t>د/رحاب يحيي</a:t>
            </a:r>
            <a:endParaRPr lang="ar-EG" dirty="0"/>
          </a:p>
        </p:txBody>
      </p:sp>
    </p:spTree>
    <p:extLst>
      <p:ext uri="{BB962C8B-B14F-4D97-AF65-F5344CB8AC3E}">
        <p14:creationId xmlns:p14="http://schemas.microsoft.com/office/powerpoint/2010/main" val="27811795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انواع العينات في البحث العلمي</a:t>
            </a:r>
            <a:br>
              <a:rPr lang="ar-EG" b="1" dirty="0"/>
            </a:br>
            <a:endParaRPr lang="ar-EG" dirty="0"/>
          </a:p>
        </p:txBody>
      </p:sp>
      <p:sp>
        <p:nvSpPr>
          <p:cNvPr id="3" name="Content Placeholder 2"/>
          <p:cNvSpPr>
            <a:spLocks noGrp="1"/>
          </p:cNvSpPr>
          <p:nvPr>
            <p:ph idx="1"/>
          </p:nvPr>
        </p:nvSpPr>
        <p:spPr/>
        <p:txBody>
          <a:bodyPr/>
          <a:lstStyle/>
          <a:p>
            <a:pPr marL="64008" indent="0">
              <a:buNone/>
            </a:pPr>
            <a:r>
              <a:rPr lang="ar-EG" dirty="0" smtClean="0"/>
              <a:t>تنقسم </a:t>
            </a:r>
            <a:r>
              <a:rPr lang="ar-EG" dirty="0"/>
              <a:t>العينات في البحث العلمي إلى مجموعتين وهما :</a:t>
            </a:r>
          </a:p>
          <a:p>
            <a:r>
              <a:rPr lang="ar-EG" b="1" dirty="0" smtClean="0"/>
              <a:t>1- العينات </a:t>
            </a:r>
            <a:r>
              <a:rPr lang="ar-EG" b="1" dirty="0"/>
              <a:t>الإحتمالية أو العشوائية </a:t>
            </a:r>
            <a:r>
              <a:rPr lang="en-US" b="1" dirty="0"/>
              <a:t>Probabilistic Samples</a:t>
            </a:r>
          </a:p>
          <a:p>
            <a:r>
              <a:rPr lang="ar-EG" b="1" dirty="0"/>
              <a:t> </a:t>
            </a:r>
            <a:r>
              <a:rPr lang="ar-EG" b="1" dirty="0" smtClean="0"/>
              <a:t>2-العينات </a:t>
            </a:r>
            <a:r>
              <a:rPr lang="ar-EG" b="1" dirty="0"/>
              <a:t>الغير إحتمالية احتمالية </a:t>
            </a:r>
            <a:r>
              <a:rPr lang="en-US" b="1" dirty="0"/>
              <a:t>Non Probabilistic Samples</a:t>
            </a:r>
          </a:p>
          <a:p>
            <a:r>
              <a:rPr lang="en-US" dirty="0"/>
              <a:t/>
            </a:r>
            <a:br>
              <a:rPr lang="en-US" dirty="0"/>
            </a:br>
            <a:endParaRPr lang="ar-EG" dirty="0"/>
          </a:p>
        </p:txBody>
      </p:sp>
    </p:spTree>
    <p:extLst>
      <p:ext uri="{BB962C8B-B14F-4D97-AF65-F5344CB8AC3E}">
        <p14:creationId xmlns:p14="http://schemas.microsoft.com/office/powerpoint/2010/main" val="11810411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713706"/>
          </a:xfrm>
        </p:spPr>
        <p:txBody>
          <a:bodyPr>
            <a:normAutofit fontScale="90000"/>
          </a:bodyPr>
          <a:lstStyle/>
          <a:p>
            <a:pPr algn="ctr"/>
            <a:r>
              <a:rPr lang="ar-EG" b="1" dirty="0"/>
              <a:t>1-العينات الإحتمالية أو العشوائية </a:t>
            </a:r>
            <a:r>
              <a:rPr lang="en-US" b="1" dirty="0"/>
              <a:t>Probabilistic Samples</a:t>
            </a:r>
            <a:br>
              <a:rPr lang="en-US" b="1" dirty="0"/>
            </a:br>
            <a:endParaRPr lang="ar-EG" dirty="0"/>
          </a:p>
        </p:txBody>
      </p:sp>
      <p:sp>
        <p:nvSpPr>
          <p:cNvPr id="3" name="Content Placeholder 2"/>
          <p:cNvSpPr>
            <a:spLocks noGrp="1"/>
          </p:cNvSpPr>
          <p:nvPr>
            <p:ph idx="1"/>
          </p:nvPr>
        </p:nvSpPr>
        <p:spPr>
          <a:xfrm>
            <a:off x="-304800" y="1371600"/>
            <a:ext cx="9067800" cy="5334000"/>
          </a:xfrm>
        </p:spPr>
        <p:txBody>
          <a:bodyPr>
            <a:normAutofit/>
          </a:bodyPr>
          <a:lstStyle/>
          <a:p>
            <a:endParaRPr lang="ar-EG" dirty="0" smtClean="0"/>
          </a:p>
          <a:p>
            <a:r>
              <a:rPr lang="ar-EG" dirty="0"/>
              <a:t>وهذا النوع من العينات يعطي فرص متساوية تماماً أو معروفة لكل مفردة من مفردات مجتمع الدراسة في إحتمال إختيارها في عينة الدراسة، وكافة أفراد مجتمع الدراسة يكونوا معروفين، ويجب العلم أن إستخدام هذا النوع من العينات هو بمثابة ضمان للحصول على عينة ممثلة غير متحيزة وليس للباحث أي دخل بأي شكل من الأشكال في إختيار مفرداتها ولهذا فإنه يمكن تعميمها على كافة مفردات مجتمع الدراسة الأصلي،</a:t>
            </a:r>
          </a:p>
          <a:p>
            <a:r>
              <a:rPr lang="en-US" dirty="0"/>
              <a:t/>
            </a:r>
            <a:br>
              <a:rPr lang="en-US" dirty="0"/>
            </a:br>
            <a:endParaRPr lang="ar-EG" dirty="0"/>
          </a:p>
        </p:txBody>
      </p:sp>
    </p:spTree>
    <p:extLst>
      <p:ext uri="{BB962C8B-B14F-4D97-AF65-F5344CB8AC3E}">
        <p14:creationId xmlns:p14="http://schemas.microsoft.com/office/powerpoint/2010/main" val="1024028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أمثلة العينات الإحتمالية أو العشوائية</a:t>
            </a:r>
            <a:br>
              <a:rPr lang="ar-EG" dirty="0"/>
            </a:br>
            <a:endParaRPr lang="ar-EG" dirty="0"/>
          </a:p>
        </p:txBody>
      </p:sp>
      <p:sp>
        <p:nvSpPr>
          <p:cNvPr id="3" name="Content Placeholder 2"/>
          <p:cNvSpPr>
            <a:spLocks noGrp="1"/>
          </p:cNvSpPr>
          <p:nvPr>
            <p:ph idx="1"/>
          </p:nvPr>
        </p:nvSpPr>
        <p:spPr/>
        <p:txBody>
          <a:bodyPr/>
          <a:lstStyle/>
          <a:p>
            <a:r>
              <a:rPr lang="ar-EG" b="1" dirty="0" smtClean="0"/>
              <a:t>أ– </a:t>
            </a:r>
            <a:r>
              <a:rPr lang="ar-EG" b="1" dirty="0"/>
              <a:t>العينة العشوائية البسيطة </a:t>
            </a:r>
            <a:r>
              <a:rPr lang="en-US" b="1" dirty="0"/>
              <a:t>Random Sample</a:t>
            </a:r>
          </a:p>
          <a:p>
            <a:r>
              <a:rPr lang="ar-EG" dirty="0"/>
              <a:t>هذا النوع من العينات يتم اللجوء إليه فقط في حاللة توفر شرطين أساسيين وهما أن تكون كافة أفراد مجتمع البحث معروفين وحينما يكون هنالك تجانس بين هؤلاء الأفراد.</a:t>
            </a:r>
          </a:p>
          <a:p>
            <a:endParaRPr lang="ar-EG" dirty="0"/>
          </a:p>
        </p:txBody>
      </p:sp>
    </p:spTree>
    <p:extLst>
      <p:ext uri="{BB962C8B-B14F-4D97-AF65-F5344CB8AC3E}">
        <p14:creationId xmlns:p14="http://schemas.microsoft.com/office/powerpoint/2010/main" val="263174074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a:bodyPr>
          <a:lstStyle/>
          <a:p>
            <a:r>
              <a:rPr lang="ar-EG" b="1" dirty="0" smtClean="0"/>
              <a:t>ب– </a:t>
            </a:r>
            <a:r>
              <a:rPr lang="ar-EG" b="1" dirty="0"/>
              <a:t>العينة العشوائية المنتظمة </a:t>
            </a:r>
            <a:r>
              <a:rPr lang="en-US" b="1" dirty="0"/>
              <a:t>Systematic Random Sample</a:t>
            </a:r>
          </a:p>
          <a:p>
            <a:r>
              <a:rPr lang="ar-EG" dirty="0"/>
              <a:t>هذا النوع من العينات يتم إستخدامه عند دراسة المجتمعات المتجانسة والتي لا تتباين مفرداتها كثيراً وقد أطلق عليها مصطلح العينة المنتظمة بسبب إنتظام المسافات ما بين المفردات المختارة من مجتمع الدراسة.</a:t>
            </a:r>
          </a:p>
          <a:p>
            <a:r>
              <a:rPr lang="ar-EG" dirty="0"/>
              <a:t>في الغالب يتم إختيار العينة المنتظمة عن طريق حصر كافة مفردات مجتمع الدراسة الأصلي ومن ثم إعطاء كل فرد رقم متسلسل ثم قسمة عدد مفردات مجتمع البحث على حجم العينة المطلوبة مما ينتج الرقم الذي سيفصل ما بين كل مفردة يتم إختيارها في عينة الدراسة والمفردة التي تليها.</a:t>
            </a:r>
          </a:p>
          <a:p>
            <a:endParaRPr lang="ar-EG" dirty="0"/>
          </a:p>
        </p:txBody>
      </p:sp>
    </p:spTree>
    <p:extLst>
      <p:ext uri="{BB962C8B-B14F-4D97-AF65-F5344CB8AC3E}">
        <p14:creationId xmlns:p14="http://schemas.microsoft.com/office/powerpoint/2010/main" val="141078135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r>
              <a:rPr lang="ar-EG" dirty="0"/>
              <a:t>في الغالب إختيار المفردة الأولى يكون عشوائي فإذا ما كان مجتمع الدراسة هو عدد الطلاب الدارسين في شعبة رقم 1 طلاب منهج البحث العلمي وعددهم حو ستين والمطلوب هو إختيار عينة عددها إثنتى عشر طالب بإسلوب العينة العشوائية المنتظمة فإنه يتم قسمة الرقم ستين على إثنى عشر ويكون الناتج خمسة ثم يتم إختيار رقم عشوائي تماماً بين الأرقام من 1 إلى 5.</a:t>
            </a:r>
            <a:br>
              <a:rPr lang="ar-EG" dirty="0"/>
            </a:br>
            <a:r>
              <a:rPr lang="ar-EG" dirty="0"/>
              <a:t>من الجدير بالذكرأن أكثر ما يميز هذا الإسلوب أو هذا النوع من العينات هو أنه أقل تحيزاً من العينة العشوائية البسطية في حالة عدم تجانس مجتمع </a:t>
            </a:r>
            <a:r>
              <a:rPr lang="ar-EG" dirty="0" smtClean="0"/>
              <a:t>الدراسة</a:t>
            </a:r>
            <a:endParaRPr lang="ar-EG" dirty="0"/>
          </a:p>
        </p:txBody>
      </p:sp>
    </p:spTree>
    <p:extLst>
      <p:ext uri="{BB962C8B-B14F-4D97-AF65-F5344CB8AC3E}">
        <p14:creationId xmlns:p14="http://schemas.microsoft.com/office/powerpoint/2010/main" val="164057078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616608"/>
          </a:xfrm>
        </p:spPr>
        <p:txBody>
          <a:bodyPr>
            <a:normAutofit fontScale="92500" lnSpcReduction="10000"/>
          </a:bodyPr>
          <a:lstStyle/>
          <a:p>
            <a:r>
              <a:rPr lang="ar-EG" b="1" dirty="0" smtClean="0"/>
              <a:t>ج– </a:t>
            </a:r>
            <a:r>
              <a:rPr lang="ar-EG" b="1" dirty="0"/>
              <a:t>العينة الطبقية العشوائية </a:t>
            </a:r>
            <a:r>
              <a:rPr lang="en-US" b="1" dirty="0"/>
              <a:t>Stratified Random Sample</a:t>
            </a:r>
          </a:p>
          <a:p>
            <a:r>
              <a:rPr lang="ar-EG" dirty="0"/>
              <a:t>هذا النوع من العينات في البحث العلمي يستخدم في المجتمعات الغير متجانسة والتي يكون فيها التباين ما بين مفرداتها وفقاً لخواص معينة كالمستوى التعليمي والجنس ونوع التخصص وغيره، ومن الممكن تقسيم مجتمع الدراسة لعدة طبقات وفقاً لهذه الخواص.</a:t>
            </a:r>
          </a:p>
          <a:p>
            <a:r>
              <a:rPr lang="ar-EG" dirty="0"/>
              <a:t>في الغالب تتجانس مفردات الطبقة الواحدة فيما بينها ولكن تختلف الطبقات عن بعضها البعض إختلاف شاسع وهذا النوع من العينات هو الإسلوب الأنسب للمجتمعات المتباينة ففيه العينة تكون ممثلة لكافة فئات مجتمع الدراسة</a:t>
            </a:r>
          </a:p>
          <a:p>
            <a:endParaRPr lang="ar-EG" dirty="0"/>
          </a:p>
        </p:txBody>
      </p:sp>
    </p:spTree>
    <p:extLst>
      <p:ext uri="{BB962C8B-B14F-4D97-AF65-F5344CB8AC3E}">
        <p14:creationId xmlns:p14="http://schemas.microsoft.com/office/powerpoint/2010/main" val="23530705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smtClean="0"/>
              <a:t>د– </a:t>
            </a:r>
            <a:r>
              <a:rPr lang="ar-EG" b="1" dirty="0"/>
              <a:t>العينة العنقودية </a:t>
            </a:r>
            <a:r>
              <a:rPr lang="en-US" b="1" dirty="0"/>
              <a:t>Cluster Sample</a:t>
            </a:r>
          </a:p>
          <a:p>
            <a:r>
              <a:rPr lang="ar-EG" dirty="0"/>
              <a:t>بكافة العينات العشوائية السابقة كان لابد من أن تتوفر قائمة بكافة عناصر المجتمع وفي بعض الأحيان يكون العثور على مثل هذه القائمة أمراً صعب في حين تتوفر تجمعات طبيعية ضمن ذلك المجتمع وهذه التجمعات تسمى عناقيد وإذا ما رغبنا في إختيار عينة عشوائية من هذه العناقيد فإن العينة تسمى عينة عنقودية</a:t>
            </a:r>
          </a:p>
          <a:p>
            <a:r>
              <a:rPr lang="ar-EG" dirty="0" smtClean="0"/>
              <a:t>تابع المحاضرة القادمة...........................</a:t>
            </a:r>
            <a:endParaRPr lang="ar-EG" dirty="0"/>
          </a:p>
        </p:txBody>
      </p:sp>
    </p:spTree>
    <p:extLst>
      <p:ext uri="{BB962C8B-B14F-4D97-AF65-F5344CB8AC3E}">
        <p14:creationId xmlns:p14="http://schemas.microsoft.com/office/powerpoint/2010/main" val="28436743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447</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الدبلوم المهنى  شعبة اضطرابات تواصل مادة قاعة بحث</vt:lpstr>
      <vt:lpstr>انواع العينات في البحث العلمي </vt:lpstr>
      <vt:lpstr>1-العينات الإحتمالية أو العشوائية Probabilistic Samples </vt:lpstr>
      <vt:lpstr>أمثلة العينات الإحتمالية أو العشوائية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اضطرابات تواصل مادة قاعة بحث</dc:title>
  <dc:creator>etc</dc:creator>
  <cp:lastModifiedBy>etc</cp:lastModifiedBy>
  <cp:revision>3</cp:revision>
  <dcterms:created xsi:type="dcterms:W3CDTF">2006-08-16T00:00:00Z</dcterms:created>
  <dcterms:modified xsi:type="dcterms:W3CDTF">2020-03-28T19:19:47Z</dcterms:modified>
</cp:coreProperties>
</file>